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0A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005840"/>
            <a:ext cx="4480560" cy="4480560"/>
          </a:xfrm>
          <a:prstGeom prst="ellipse">
            <a:avLst/>
          </a:prstGeom>
          <a:solidFill>
            <a:srgbClr val="A3E635">
              <a:alpha val="6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84080" y="-1234440"/>
            <a:ext cx="3566160" cy="3566160"/>
          </a:xfrm>
          <a:prstGeom prst="ellipse">
            <a:avLst/>
          </a:prstGeom>
          <a:solidFill>
            <a:srgbClr val="84CC16">
              <a:alpha val="4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55080"/>
            <a:ext cx="12191695" cy="502920"/>
          </a:xfrm>
          <a:prstGeom prst="rect">
            <a:avLst/>
          </a:prstGeom>
          <a:solidFill>
            <a:srgbClr val="1C1917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960120"/>
            <a:ext cx="6217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800" b="1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PARTNERSHIP OPPORTUNITY</a:t>
            </a:r>
            <a:endParaRPr lang="de-DE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1325880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9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11.7.2026</a:t>
            </a:r>
            <a:endParaRPr lang="de-DE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1581912"/>
            <a:ext cx="6675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46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Huskynarr</a:t>
            </a:r>
            <a:endParaRPr lang="de-DE" sz="4600" dirty="0"/>
          </a:p>
        </p:txBody>
      </p:sp>
      <p:sp>
        <p:nvSpPr>
          <p:cNvPr id="8" name="Text 6"/>
          <p:cNvSpPr/>
          <p:nvPr/>
        </p:nvSpPr>
        <p:spPr>
          <a:xfrm>
            <a:off x="822960" y="265176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2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Summe der Plattform-Communities</a:t>
            </a:r>
            <a:endParaRPr lang="de-DE" sz="1200" dirty="0"/>
          </a:p>
        </p:txBody>
      </p:sp>
      <p:sp>
        <p:nvSpPr>
          <p:cNvPr id="9" name="Text 7"/>
          <p:cNvSpPr/>
          <p:nvPr/>
        </p:nvSpPr>
        <p:spPr>
          <a:xfrm>
            <a:off x="822960" y="2926080"/>
            <a:ext cx="57607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56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 Tsd.</a:t>
            </a:r>
            <a:endParaRPr lang="de-DE" sz="5600" dirty="0"/>
          </a:p>
        </p:txBody>
      </p:sp>
      <p:sp>
        <p:nvSpPr>
          <p:cNvPr id="10" name="Text 8"/>
          <p:cNvSpPr/>
          <p:nvPr/>
        </p:nvSpPr>
        <p:spPr>
          <a:xfrm>
            <a:off x="822960" y="3858768"/>
            <a:ext cx="5760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9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Follower und Abonnenten · kanalübergreifend nicht dedupliziert</a:t>
            </a:r>
            <a:endParaRPr lang="de-DE" sz="900" dirty="0"/>
          </a:p>
        </p:txBody>
      </p:sp>
      <p:sp>
        <p:nvSpPr>
          <p:cNvPr id="11" name="Shape 9"/>
          <p:cNvSpPr/>
          <p:nvPr/>
        </p:nvSpPr>
        <p:spPr>
          <a:xfrm>
            <a:off x="7333488" y="1760220"/>
            <a:ext cx="4114800" cy="4343400"/>
          </a:xfrm>
          <a:prstGeom prst="roundRect">
            <a:avLst>
              <a:gd name="adj" fmla="val 2222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0" y="1737360"/>
            <a:ext cx="4114800" cy="4343400"/>
          </a:xfrm>
          <a:prstGeom prst="roundRect">
            <a:avLst>
              <a:gd name="adj" fmla="val 2222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0" y="1737360"/>
            <a:ext cx="4114800" cy="27432"/>
          </a:xfrm>
          <a:prstGeom prst="rect">
            <a:avLst/>
          </a:prstGeom>
          <a:solidFill>
            <a:srgbClr val="84CC16"/>
          </a:solidFill>
          <a:ln w="12700">
            <a:solidFill>
              <a:srgbClr val="333333"/>
            </a:solidFill>
            <a:prstDash val="solid"/>
          </a:ln>
        </p:spPr>
      </p:sp>
      <p:pic>
        <p:nvPicPr>
          <p:cNvPr id="14" name="Image 0" descr="/Users/schaub/Projects/Huskynarr/mediadaten/assets/logos/pptx/huskynarr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22992" y="621792"/>
            <a:ext cx="914400" cy="102412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7680960" y="205740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200" b="1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Stärkster Kanal</a:t>
            </a:r>
            <a:endParaRPr lang="de-DE" sz="1200" dirty="0"/>
          </a:p>
        </p:txBody>
      </p:sp>
      <p:sp>
        <p:nvSpPr>
          <p:cNvPr id="16" name="Shape 13"/>
          <p:cNvSpPr/>
          <p:nvPr/>
        </p:nvSpPr>
        <p:spPr>
          <a:xfrm>
            <a:off x="7680960" y="2423160"/>
            <a:ext cx="530352" cy="530352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17" name="Image 1" descr="/Users/schaub/Projects/Huskynarr/mediadaten/assets/logos/pptx/instagra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5209" y="2497409"/>
            <a:ext cx="381853" cy="381853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8321040" y="2532888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5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</a:t>
            </a:r>
            <a:endParaRPr lang="de-DE" sz="1500" dirty="0"/>
          </a:p>
        </p:txBody>
      </p:sp>
      <p:sp>
        <p:nvSpPr>
          <p:cNvPr id="19" name="Text 15"/>
          <p:cNvSpPr/>
          <p:nvPr/>
        </p:nvSpPr>
        <p:spPr>
          <a:xfrm>
            <a:off x="7680960" y="306324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30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15,7 Tsd.</a:t>
            </a:r>
            <a:endParaRPr lang="de-DE" sz="3000" dirty="0"/>
          </a:p>
        </p:txBody>
      </p:sp>
      <p:sp>
        <p:nvSpPr>
          <p:cNvPr id="20" name="Text 16"/>
          <p:cNvSpPr/>
          <p:nvPr/>
        </p:nvSpPr>
        <p:spPr>
          <a:xfrm>
            <a:off x="7680960" y="3566160"/>
            <a:ext cx="3474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15.672 Follower / 292 Posts</a:t>
            </a:r>
            <a:endParaRPr lang="de-DE" sz="1000" dirty="0"/>
          </a:p>
        </p:txBody>
      </p:sp>
      <p:sp>
        <p:nvSpPr>
          <p:cNvPr id="21" name="Text 17"/>
          <p:cNvSpPr/>
          <p:nvPr/>
        </p:nvSpPr>
        <p:spPr>
          <a:xfrm>
            <a:off x="7680960" y="4059936"/>
            <a:ext cx="34747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11.7.2026</a:t>
            </a:r>
            <a:endParaRPr lang="de-DE" sz="800" dirty="0"/>
          </a:p>
        </p:txBody>
      </p:sp>
      <p:sp>
        <p:nvSpPr>
          <p:cNvPr id="22" name="Text 18"/>
          <p:cNvSpPr/>
          <p:nvPr/>
        </p:nvSpPr>
        <p:spPr>
          <a:xfrm>
            <a:off x="7680960" y="4434840"/>
            <a:ext cx="34747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1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Geeignet für:</a:t>
            </a:r>
            <a:endParaRPr lang="de-DE" sz="1100" dirty="0"/>
          </a:p>
          <a:p>
            <a:pPr indent="0" marL="0">
              <a:buNone/>
            </a:pPr>
            <a:r>
              <a:rPr lang="de-DE" altLang="en-US" sz="11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Sponsoring</a:t>
            </a:r>
            <a:endParaRPr lang="de-DE" sz="1100" dirty="0"/>
          </a:p>
          <a:p>
            <a:pPr indent="0" marL="0">
              <a:buNone/>
            </a:pPr>
            <a:r>
              <a:rPr lang="de-DE" altLang="en-US" sz="11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Produktintegration</a:t>
            </a:r>
            <a:endParaRPr lang="de-DE" sz="1100" dirty="0"/>
          </a:p>
          <a:p>
            <a:pPr indent="0" marL="0">
              <a:buNone/>
            </a:pPr>
            <a:r>
              <a:rPr lang="de-DE" altLang="en-US" sz="11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Always-on-Kooperationen</a:t>
            </a:r>
            <a:endParaRPr lang="de-DE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C0A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005840"/>
            <a:ext cx="4480560" cy="4480560"/>
          </a:xfrm>
          <a:prstGeom prst="ellipse">
            <a:avLst/>
          </a:prstGeom>
          <a:solidFill>
            <a:srgbClr val="A3E635">
              <a:alpha val="6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84080" y="-1234440"/>
            <a:ext cx="3566160" cy="3566160"/>
          </a:xfrm>
          <a:prstGeom prst="ellipse">
            <a:avLst/>
          </a:prstGeom>
          <a:solidFill>
            <a:srgbClr val="84CC16">
              <a:alpha val="4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55080"/>
            <a:ext cx="12191695" cy="502920"/>
          </a:xfrm>
          <a:prstGeom prst="rect">
            <a:avLst/>
          </a:prstGeom>
          <a:solidFill>
            <a:srgbClr val="1C1917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292608"/>
            <a:ext cx="11265408" cy="603504"/>
          </a:xfrm>
          <a:prstGeom prst="roundRect">
            <a:avLst>
              <a:gd name="adj" fmla="val 9091"/>
            </a:avLst>
          </a:prstGeom>
          <a:solidFill>
            <a:srgbClr val="0C0A09">
              <a:alpha val="65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13232" y="841248"/>
            <a:ext cx="2377440" cy="27432"/>
          </a:xfrm>
          <a:prstGeom prst="rect">
            <a:avLst/>
          </a:prstGeom>
          <a:solidFill>
            <a:srgbClr val="84CC1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49808" y="44805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8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Kooperationspakete</a:t>
            </a:r>
            <a:endParaRPr lang="de-DE" sz="1800" dirty="0"/>
          </a:p>
        </p:txBody>
      </p:sp>
      <p:sp>
        <p:nvSpPr>
          <p:cNvPr id="8" name="Text 6"/>
          <p:cNvSpPr/>
          <p:nvPr/>
        </p:nvSpPr>
        <p:spPr>
          <a:xfrm>
            <a:off x="5623560" y="475488"/>
            <a:ext cx="5669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de-DE" altLang="en-US" sz="10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Drei skalierbare Optionen für Markenpartnerschaften</a:t>
            </a:r>
            <a:endParaRPr lang="de-DE" sz="1000" dirty="0"/>
          </a:p>
        </p:txBody>
      </p:sp>
      <p:sp>
        <p:nvSpPr>
          <p:cNvPr id="9" name="Shape 7"/>
          <p:cNvSpPr/>
          <p:nvPr/>
        </p:nvSpPr>
        <p:spPr>
          <a:xfrm>
            <a:off x="731520" y="1321308"/>
            <a:ext cx="3566160" cy="4352544"/>
          </a:xfrm>
          <a:prstGeom prst="roundRect">
            <a:avLst>
              <a:gd name="adj" fmla="val 3077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3232" y="1298448"/>
            <a:ext cx="3566160" cy="4352544"/>
          </a:xfrm>
          <a:prstGeom prst="roundRect">
            <a:avLst>
              <a:gd name="adj" fmla="val 3077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13232" y="1298448"/>
            <a:ext cx="3566160" cy="27432"/>
          </a:xfrm>
          <a:prstGeom prst="rect">
            <a:avLst/>
          </a:prstGeom>
          <a:solidFill>
            <a:srgbClr val="A3E63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9264" y="1618488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Starter</a:t>
            </a:r>
            <a:endParaRPr lang="de-DE" sz="2000" dirty="0"/>
          </a:p>
        </p:txBody>
      </p:sp>
      <p:sp>
        <p:nvSpPr>
          <p:cNvPr id="13" name="Text 11"/>
          <p:cNvSpPr/>
          <p:nvPr/>
        </p:nvSpPr>
        <p:spPr>
          <a:xfrm>
            <a:off x="969264" y="205740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300" b="1" dirty="0">
                <a:solidFill>
                  <a:srgbClr val="A3E6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 490 EUR</a:t>
            </a:r>
            <a:endParaRPr lang="de-DE" sz="1300" dirty="0"/>
          </a:p>
        </p:txBody>
      </p:sp>
      <p:sp>
        <p:nvSpPr>
          <p:cNvPr id="14" name="Text 12"/>
          <p:cNvSpPr/>
          <p:nvPr/>
        </p:nvSpPr>
        <p:spPr>
          <a:xfrm>
            <a:off x="969264" y="2624328"/>
            <a:ext cx="29260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2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Plattform</a:t>
            </a:r>
            <a:endParaRPr lang="de-DE" sz="1200" dirty="0"/>
          </a:p>
          <a:p>
            <a:pPr indent="0" marL="0">
              <a:buNone/>
            </a:pPr>
            <a:r>
              <a:rPr lang="de-DE" altLang="en-US" sz="12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Produktplatzierung</a:t>
            </a:r>
            <a:endParaRPr lang="de-DE" sz="1200" dirty="0"/>
          </a:p>
          <a:p>
            <a:pPr indent="0" marL="0">
              <a:buNone/>
            </a:pPr>
            <a:r>
              <a:rPr lang="de-DE" altLang="en-US" sz="12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Reporting-Snapshot</a:t>
            </a:r>
            <a:endParaRPr lang="de-DE" sz="1200" dirty="0"/>
          </a:p>
        </p:txBody>
      </p:sp>
      <p:sp>
        <p:nvSpPr>
          <p:cNvPr id="15" name="Text 13"/>
          <p:cNvSpPr/>
          <p:nvPr/>
        </p:nvSpPr>
        <p:spPr>
          <a:xfrm>
            <a:off x="969264" y="4590288"/>
            <a:ext cx="2926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Ideal für</a:t>
            </a:r>
            <a:endParaRPr lang="de-DE" sz="1000" dirty="0"/>
          </a:p>
          <a:p>
            <a:pPr indent="0" marL="0">
              <a:buNone/>
            </a:pPr>
            <a:r>
              <a:rPr lang="de-DE" altLang="en-US" sz="10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kompakte Tests</a:t>
            </a:r>
            <a:endParaRPr lang="de-DE" sz="1000" dirty="0"/>
          </a:p>
        </p:txBody>
      </p:sp>
      <p:sp>
        <p:nvSpPr>
          <p:cNvPr id="16" name="Shape 14"/>
          <p:cNvSpPr/>
          <p:nvPr/>
        </p:nvSpPr>
        <p:spPr>
          <a:xfrm>
            <a:off x="4553712" y="1321308"/>
            <a:ext cx="3566160" cy="4352544"/>
          </a:xfrm>
          <a:prstGeom prst="roundRect">
            <a:avLst>
              <a:gd name="adj" fmla="val 3077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35424" y="1298448"/>
            <a:ext cx="3566160" cy="4352544"/>
          </a:xfrm>
          <a:prstGeom prst="roundRect">
            <a:avLst>
              <a:gd name="adj" fmla="val 3077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35424" y="1298448"/>
            <a:ext cx="3566160" cy="27432"/>
          </a:xfrm>
          <a:prstGeom prst="rect">
            <a:avLst/>
          </a:prstGeom>
          <a:solidFill>
            <a:srgbClr val="84CC1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91456" y="1618488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</a:t>
            </a:r>
            <a:endParaRPr lang="de-DE" sz="2000" dirty="0"/>
          </a:p>
        </p:txBody>
      </p:sp>
      <p:sp>
        <p:nvSpPr>
          <p:cNvPr id="20" name="Text 18"/>
          <p:cNvSpPr/>
          <p:nvPr/>
        </p:nvSpPr>
        <p:spPr>
          <a:xfrm>
            <a:off x="4791456" y="205740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3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 1.290 EUR</a:t>
            </a:r>
            <a:endParaRPr lang="de-DE" sz="1300" dirty="0"/>
          </a:p>
        </p:txBody>
      </p:sp>
      <p:sp>
        <p:nvSpPr>
          <p:cNvPr id="21" name="Text 19"/>
          <p:cNvSpPr/>
          <p:nvPr/>
        </p:nvSpPr>
        <p:spPr>
          <a:xfrm>
            <a:off x="4791456" y="2624328"/>
            <a:ext cx="29260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2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Plattformen</a:t>
            </a:r>
            <a:endParaRPr lang="de-DE" sz="1200" dirty="0"/>
          </a:p>
          <a:p>
            <a:pPr indent="0" marL="0">
              <a:buNone/>
            </a:pPr>
            <a:r>
              <a:rPr lang="de-DE" altLang="en-US" sz="12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Cross-Promotion</a:t>
            </a:r>
            <a:endParaRPr lang="de-DE" sz="1200" dirty="0"/>
          </a:p>
          <a:p>
            <a:pPr indent="0" marL="0">
              <a:buNone/>
            </a:pPr>
            <a:r>
              <a:rPr lang="de-DE" altLang="en-US" sz="12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Kampagnen-KPIs</a:t>
            </a:r>
            <a:endParaRPr lang="de-DE" sz="1200" dirty="0"/>
          </a:p>
        </p:txBody>
      </p:sp>
      <p:sp>
        <p:nvSpPr>
          <p:cNvPr id="22" name="Text 20"/>
          <p:cNvSpPr/>
          <p:nvPr/>
        </p:nvSpPr>
        <p:spPr>
          <a:xfrm>
            <a:off x="4791456" y="4590288"/>
            <a:ext cx="2926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Ideal für</a:t>
            </a:r>
            <a:endParaRPr lang="de-DE" sz="1000" dirty="0"/>
          </a:p>
          <a:p>
            <a:pPr indent="0" marL="0">
              <a:buNone/>
            </a:pPr>
            <a:r>
              <a:rPr lang="de-DE" altLang="en-US" sz="10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kanalübergreifende Aktivierungen</a:t>
            </a:r>
            <a:endParaRPr lang="de-DE" sz="1000" dirty="0"/>
          </a:p>
        </p:txBody>
      </p:sp>
      <p:sp>
        <p:nvSpPr>
          <p:cNvPr id="23" name="Shape 21"/>
          <p:cNvSpPr/>
          <p:nvPr/>
        </p:nvSpPr>
        <p:spPr>
          <a:xfrm>
            <a:off x="8375904" y="1321308"/>
            <a:ext cx="3566160" cy="4352544"/>
          </a:xfrm>
          <a:prstGeom prst="roundRect">
            <a:avLst>
              <a:gd name="adj" fmla="val 3077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357616" y="1298448"/>
            <a:ext cx="3566160" cy="4352544"/>
          </a:xfrm>
          <a:prstGeom prst="roundRect">
            <a:avLst>
              <a:gd name="adj" fmla="val 3077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357616" y="1298448"/>
            <a:ext cx="3566160" cy="27432"/>
          </a:xfrm>
          <a:prstGeom prst="rect">
            <a:avLst/>
          </a:prstGeom>
          <a:solidFill>
            <a:srgbClr val="D6D3D1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13648" y="1618488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</a:t>
            </a:r>
            <a:endParaRPr lang="de-DE" sz="2000" dirty="0"/>
          </a:p>
        </p:txBody>
      </p:sp>
      <p:sp>
        <p:nvSpPr>
          <p:cNvPr id="27" name="Text 25"/>
          <p:cNvSpPr/>
          <p:nvPr/>
        </p:nvSpPr>
        <p:spPr>
          <a:xfrm>
            <a:off x="8613648" y="205740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300" b="1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 2.490 EUR</a:t>
            </a:r>
            <a:endParaRPr lang="de-DE" sz="1300" dirty="0"/>
          </a:p>
        </p:txBody>
      </p:sp>
      <p:sp>
        <p:nvSpPr>
          <p:cNvPr id="28" name="Text 26"/>
          <p:cNvSpPr/>
          <p:nvPr/>
        </p:nvSpPr>
        <p:spPr>
          <a:xfrm>
            <a:off x="8613648" y="2624328"/>
            <a:ext cx="29260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2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3+ Plattformen</a:t>
            </a:r>
            <a:endParaRPr lang="de-DE" sz="1200" dirty="0"/>
          </a:p>
          <a:p>
            <a:pPr indent="0" marL="0">
              <a:buNone/>
            </a:pPr>
            <a:r>
              <a:rPr lang="de-DE" altLang="en-US" sz="12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Storyline und CTA</a:t>
            </a:r>
            <a:endParaRPr lang="de-DE" sz="1200" dirty="0"/>
          </a:p>
          <a:p>
            <a:pPr indent="0" marL="0">
              <a:buNone/>
            </a:pPr>
            <a:r>
              <a:rPr lang="de-DE" altLang="en-US" sz="12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Executive-Reporting</a:t>
            </a:r>
            <a:endParaRPr lang="de-DE" sz="1200" dirty="0"/>
          </a:p>
        </p:txBody>
      </p:sp>
      <p:sp>
        <p:nvSpPr>
          <p:cNvPr id="29" name="Text 27"/>
          <p:cNvSpPr/>
          <p:nvPr/>
        </p:nvSpPr>
        <p:spPr>
          <a:xfrm>
            <a:off x="8613648" y="4590288"/>
            <a:ext cx="2926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Ideal für</a:t>
            </a:r>
            <a:endParaRPr lang="de-DE" sz="1000" dirty="0"/>
          </a:p>
          <a:p>
            <a:pPr indent="0" marL="0">
              <a:buNone/>
            </a:pPr>
            <a:r>
              <a:rPr lang="de-DE" altLang="en-US" sz="10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Launches und Partnerschaften</a:t>
            </a:r>
            <a:endParaRPr lang="de-DE" sz="1000" dirty="0"/>
          </a:p>
        </p:txBody>
      </p:sp>
      <p:sp>
        <p:nvSpPr>
          <p:cNvPr id="30" name="Text 28"/>
          <p:cNvSpPr/>
          <p:nvPr/>
        </p:nvSpPr>
        <p:spPr>
          <a:xfrm>
            <a:off x="822960" y="596188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Unverbindliche Richtpreise zzgl. USt. · Umfang, Nutzungsrechte, Produktion und Media-Budget nach Briefing.</a:t>
            </a:r>
            <a:endParaRPr lang="de-DE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C0A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005840"/>
            <a:ext cx="4480560" cy="4480560"/>
          </a:xfrm>
          <a:prstGeom prst="ellipse">
            <a:avLst/>
          </a:prstGeom>
          <a:solidFill>
            <a:srgbClr val="A3E635">
              <a:alpha val="6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84080" y="-1234440"/>
            <a:ext cx="3566160" cy="3566160"/>
          </a:xfrm>
          <a:prstGeom prst="ellipse">
            <a:avLst/>
          </a:prstGeom>
          <a:solidFill>
            <a:srgbClr val="84CC16">
              <a:alpha val="4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55080"/>
            <a:ext cx="12191695" cy="502920"/>
          </a:xfrm>
          <a:prstGeom prst="rect">
            <a:avLst/>
          </a:prstGeom>
          <a:solidFill>
            <a:srgbClr val="1C1917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292608"/>
            <a:ext cx="11265408" cy="603504"/>
          </a:xfrm>
          <a:prstGeom prst="roundRect">
            <a:avLst>
              <a:gd name="adj" fmla="val 9091"/>
            </a:avLst>
          </a:prstGeom>
          <a:solidFill>
            <a:srgbClr val="0C0A09">
              <a:alpha val="65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13232" y="841248"/>
            <a:ext cx="2377440" cy="27432"/>
          </a:xfrm>
          <a:prstGeom prst="rect">
            <a:avLst/>
          </a:prstGeom>
          <a:solidFill>
            <a:srgbClr val="84CC1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49808" y="44805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8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Kanal-Mix</a:t>
            </a:r>
            <a:endParaRPr lang="de-DE" sz="1800" dirty="0"/>
          </a:p>
        </p:txBody>
      </p:sp>
      <p:sp>
        <p:nvSpPr>
          <p:cNvPr id="8" name="Text 6"/>
          <p:cNvSpPr/>
          <p:nvPr/>
        </p:nvSpPr>
        <p:spPr>
          <a:xfrm>
            <a:off x="5623560" y="475488"/>
            <a:ext cx="5669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de-DE" altLang="en-US" sz="10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Follower und Abonnenten je Social-Kanal · nicht dedupliziert</a:t>
            </a:r>
            <a:endParaRPr lang="de-DE" sz="1000" dirty="0"/>
          </a:p>
        </p:txBody>
      </p:sp>
      <p:sp>
        <p:nvSpPr>
          <p:cNvPr id="9" name="Shape 7"/>
          <p:cNvSpPr/>
          <p:nvPr/>
        </p:nvSpPr>
        <p:spPr>
          <a:xfrm>
            <a:off x="548640" y="1298448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10" name="Image 0" descr="/Users/schaub/Projects/Huskynarr/mediadaten/assets/logos/pptx/instagra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7045" y="1336853"/>
            <a:ext cx="197510" cy="19751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914400" y="1298448"/>
            <a:ext cx="1508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</a:t>
            </a:r>
            <a:endParaRPr lang="de-DE" sz="1000" dirty="0"/>
          </a:p>
        </p:txBody>
      </p:sp>
      <p:sp>
        <p:nvSpPr>
          <p:cNvPr id="12" name="Shape 9"/>
          <p:cNvSpPr/>
          <p:nvPr/>
        </p:nvSpPr>
        <p:spPr>
          <a:xfrm>
            <a:off x="2560320" y="1298448"/>
            <a:ext cx="7863840" cy="274320"/>
          </a:xfrm>
          <a:prstGeom prst="roundRect">
            <a:avLst>
              <a:gd name="adj" fmla="val 10000"/>
            </a:avLst>
          </a:prstGeom>
          <a:solidFill>
            <a:srgbClr val="1C19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2560320" y="1298448"/>
            <a:ext cx="7863840" cy="274320"/>
          </a:xfrm>
          <a:prstGeom prst="roundRect">
            <a:avLst>
              <a:gd name="adj" fmla="val 10000"/>
            </a:avLst>
          </a:prstGeom>
          <a:solidFill>
            <a:srgbClr val="E1306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0" y="1298448"/>
            <a:ext cx="1463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9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15,7 Tsd. | 74,6 %</a:t>
            </a:r>
            <a:endParaRPr lang="de-DE" sz="900" dirty="0"/>
          </a:p>
        </p:txBody>
      </p:sp>
      <p:sp>
        <p:nvSpPr>
          <p:cNvPr id="15" name="Text 12"/>
          <p:cNvSpPr/>
          <p:nvPr/>
        </p:nvSpPr>
        <p:spPr>
          <a:xfrm>
            <a:off x="2560320" y="1600200"/>
            <a:ext cx="786384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11.7.2026</a:t>
            </a:r>
            <a:endParaRPr lang="de-DE" sz="800" dirty="0"/>
          </a:p>
        </p:txBody>
      </p:sp>
      <p:sp>
        <p:nvSpPr>
          <p:cNvPr id="16" name="Shape 13"/>
          <p:cNvSpPr/>
          <p:nvPr/>
        </p:nvSpPr>
        <p:spPr>
          <a:xfrm>
            <a:off x="548640" y="1821942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17" name="Image 1" descr="/Users/schaub/Projects/Huskynarr/mediadaten/assets/logos/pptx/tikto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045" y="1860347"/>
            <a:ext cx="197510" cy="19751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914400" y="1821942"/>
            <a:ext cx="1508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TikTok</a:t>
            </a:r>
            <a:endParaRPr lang="de-DE" sz="1000" dirty="0"/>
          </a:p>
        </p:txBody>
      </p:sp>
      <p:sp>
        <p:nvSpPr>
          <p:cNvPr id="19" name="Shape 15"/>
          <p:cNvSpPr/>
          <p:nvPr/>
        </p:nvSpPr>
        <p:spPr>
          <a:xfrm>
            <a:off x="2560320" y="1821942"/>
            <a:ext cx="7863840" cy="274320"/>
          </a:xfrm>
          <a:prstGeom prst="roundRect">
            <a:avLst>
              <a:gd name="adj" fmla="val 10000"/>
            </a:avLst>
          </a:prstGeom>
          <a:solidFill>
            <a:srgbClr val="1C19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2560320" y="1821942"/>
            <a:ext cx="930795" cy="274320"/>
          </a:xfrm>
          <a:prstGeom prst="roundRect">
            <a:avLst>
              <a:gd name="adj" fmla="val 10000"/>
            </a:avLst>
          </a:prstGeom>
          <a:solidFill>
            <a:srgbClr val="25F4E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10515600" y="1821942"/>
            <a:ext cx="1463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9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1,9 Tsd. | 8,8 %</a:t>
            </a:r>
            <a:endParaRPr lang="de-DE" sz="900" dirty="0"/>
          </a:p>
        </p:txBody>
      </p:sp>
      <p:sp>
        <p:nvSpPr>
          <p:cNvPr id="22" name="Text 18"/>
          <p:cNvSpPr/>
          <p:nvPr/>
        </p:nvSpPr>
        <p:spPr>
          <a:xfrm>
            <a:off x="2560320" y="2123694"/>
            <a:ext cx="786384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11.7.2026</a:t>
            </a:r>
            <a:endParaRPr lang="de-DE" sz="800" dirty="0"/>
          </a:p>
        </p:txBody>
      </p:sp>
      <p:sp>
        <p:nvSpPr>
          <p:cNvPr id="23" name="Shape 19"/>
          <p:cNvSpPr/>
          <p:nvPr/>
        </p:nvSpPr>
        <p:spPr>
          <a:xfrm>
            <a:off x="548640" y="2345436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24" name="Image 2" descr="/Users/schaub/Projects/Huskynarr/mediadaten/assets/logos/pptx/twitch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045" y="2383841"/>
            <a:ext cx="197510" cy="197510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914400" y="2345436"/>
            <a:ext cx="1508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Twitch</a:t>
            </a:r>
            <a:endParaRPr lang="de-DE" sz="1000" dirty="0"/>
          </a:p>
        </p:txBody>
      </p:sp>
      <p:sp>
        <p:nvSpPr>
          <p:cNvPr id="26" name="Shape 21"/>
          <p:cNvSpPr/>
          <p:nvPr/>
        </p:nvSpPr>
        <p:spPr>
          <a:xfrm>
            <a:off x="2560320" y="2345436"/>
            <a:ext cx="7863840" cy="274320"/>
          </a:xfrm>
          <a:prstGeom prst="roundRect">
            <a:avLst>
              <a:gd name="adj" fmla="val 10000"/>
            </a:avLst>
          </a:prstGeom>
          <a:solidFill>
            <a:srgbClr val="1C19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7" name="Shape 22"/>
          <p:cNvSpPr/>
          <p:nvPr/>
        </p:nvSpPr>
        <p:spPr>
          <a:xfrm>
            <a:off x="2560320" y="2345436"/>
            <a:ext cx="653815" cy="274320"/>
          </a:xfrm>
          <a:prstGeom prst="roundRect">
            <a:avLst>
              <a:gd name="adj" fmla="val 10000"/>
            </a:avLst>
          </a:prstGeom>
          <a:solidFill>
            <a:srgbClr val="9146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8" name="Text 23"/>
          <p:cNvSpPr/>
          <p:nvPr/>
        </p:nvSpPr>
        <p:spPr>
          <a:xfrm>
            <a:off x="10515600" y="2345436"/>
            <a:ext cx="1463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9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1,3 Tsd. | 6,2 %</a:t>
            </a:r>
            <a:endParaRPr lang="de-DE" sz="900" dirty="0"/>
          </a:p>
        </p:txBody>
      </p:sp>
      <p:sp>
        <p:nvSpPr>
          <p:cNvPr id="29" name="Text 24"/>
          <p:cNvSpPr/>
          <p:nvPr/>
        </p:nvSpPr>
        <p:spPr>
          <a:xfrm>
            <a:off x="2560320" y="2647188"/>
            <a:ext cx="786384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10.7.2026</a:t>
            </a:r>
            <a:endParaRPr lang="de-DE" sz="800" dirty="0"/>
          </a:p>
        </p:txBody>
      </p:sp>
      <p:sp>
        <p:nvSpPr>
          <p:cNvPr id="30" name="Shape 25"/>
          <p:cNvSpPr/>
          <p:nvPr/>
        </p:nvSpPr>
        <p:spPr>
          <a:xfrm>
            <a:off x="548640" y="2868930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31" name="Image 3" descr="/Users/schaub/Projects/Huskynarr/mediadaten/assets/logos/pptx/youtub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045" y="2907335"/>
            <a:ext cx="197510" cy="197510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914400" y="2868930"/>
            <a:ext cx="1508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YouTube</a:t>
            </a:r>
            <a:endParaRPr lang="de-DE" sz="1000" dirty="0"/>
          </a:p>
        </p:txBody>
      </p:sp>
      <p:sp>
        <p:nvSpPr>
          <p:cNvPr id="33" name="Shape 27"/>
          <p:cNvSpPr/>
          <p:nvPr/>
        </p:nvSpPr>
        <p:spPr>
          <a:xfrm>
            <a:off x="2560320" y="2868930"/>
            <a:ext cx="7863840" cy="274320"/>
          </a:xfrm>
          <a:prstGeom prst="roundRect">
            <a:avLst>
              <a:gd name="adj" fmla="val 10000"/>
            </a:avLst>
          </a:prstGeom>
          <a:solidFill>
            <a:srgbClr val="1C19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4" name="Shape 28"/>
          <p:cNvSpPr/>
          <p:nvPr/>
        </p:nvSpPr>
        <p:spPr>
          <a:xfrm>
            <a:off x="2560320" y="2868930"/>
            <a:ext cx="607149" cy="274320"/>
          </a:xfrm>
          <a:prstGeom prst="roundRect">
            <a:avLst>
              <a:gd name="adj" fmla="val 10000"/>
            </a:avLst>
          </a:prstGeom>
          <a:solidFill>
            <a:srgbClr val="FF000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5" name="Text 29"/>
          <p:cNvSpPr/>
          <p:nvPr/>
        </p:nvSpPr>
        <p:spPr>
          <a:xfrm>
            <a:off x="10515600" y="2868930"/>
            <a:ext cx="1463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9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1,2 Tsd. | 5,8 %</a:t>
            </a:r>
            <a:endParaRPr lang="de-DE" sz="900" dirty="0"/>
          </a:p>
        </p:txBody>
      </p:sp>
      <p:sp>
        <p:nvSpPr>
          <p:cNvPr id="36" name="Text 30"/>
          <p:cNvSpPr/>
          <p:nvPr/>
        </p:nvSpPr>
        <p:spPr>
          <a:xfrm>
            <a:off x="2560320" y="3170682"/>
            <a:ext cx="786384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11.7.2026</a:t>
            </a:r>
            <a:endParaRPr lang="de-DE" sz="800" dirty="0"/>
          </a:p>
        </p:txBody>
      </p:sp>
      <p:sp>
        <p:nvSpPr>
          <p:cNvPr id="37" name="Shape 31"/>
          <p:cNvSpPr/>
          <p:nvPr/>
        </p:nvSpPr>
        <p:spPr>
          <a:xfrm>
            <a:off x="548640" y="3392424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38" name="Image 4" descr="/Users/schaub/Projects/Huskynarr/mediadaten/assets/logos/pptx/x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045" y="3430829"/>
            <a:ext cx="197510" cy="197510"/>
          </a:xfrm>
          <a:prstGeom prst="rect">
            <a:avLst/>
          </a:prstGeom>
        </p:spPr>
      </p:pic>
      <p:sp>
        <p:nvSpPr>
          <p:cNvPr id="39" name="Text 32"/>
          <p:cNvSpPr/>
          <p:nvPr/>
        </p:nvSpPr>
        <p:spPr>
          <a:xfrm>
            <a:off x="914400" y="3392424"/>
            <a:ext cx="1508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</a:t>
            </a:r>
            <a:endParaRPr lang="de-DE" sz="1000" dirty="0"/>
          </a:p>
        </p:txBody>
      </p:sp>
      <p:sp>
        <p:nvSpPr>
          <p:cNvPr id="40" name="Shape 33"/>
          <p:cNvSpPr/>
          <p:nvPr/>
        </p:nvSpPr>
        <p:spPr>
          <a:xfrm>
            <a:off x="2560320" y="3392424"/>
            <a:ext cx="7863840" cy="274320"/>
          </a:xfrm>
          <a:prstGeom prst="roundRect">
            <a:avLst>
              <a:gd name="adj" fmla="val 10000"/>
            </a:avLst>
          </a:prstGeom>
          <a:solidFill>
            <a:srgbClr val="1C19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1" name="Shape 34"/>
          <p:cNvSpPr/>
          <p:nvPr/>
        </p:nvSpPr>
        <p:spPr>
          <a:xfrm>
            <a:off x="2560320" y="3392424"/>
            <a:ext cx="262429" cy="274320"/>
          </a:xfrm>
          <a:prstGeom prst="roundRect">
            <a:avLst>
              <a:gd name="adj" fmla="val 1045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2" name="Text 35"/>
          <p:cNvSpPr/>
          <p:nvPr/>
        </p:nvSpPr>
        <p:spPr>
          <a:xfrm>
            <a:off x="10515600" y="3392424"/>
            <a:ext cx="1463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9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523 | 2,5 %</a:t>
            </a:r>
            <a:endParaRPr lang="de-DE" sz="900" dirty="0"/>
          </a:p>
        </p:txBody>
      </p:sp>
      <p:sp>
        <p:nvSpPr>
          <p:cNvPr id="43" name="Text 36"/>
          <p:cNvSpPr/>
          <p:nvPr/>
        </p:nvSpPr>
        <p:spPr>
          <a:xfrm>
            <a:off x="2560320" y="3694176"/>
            <a:ext cx="786384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10.7.2026</a:t>
            </a:r>
            <a:endParaRPr lang="de-DE" sz="800" dirty="0"/>
          </a:p>
        </p:txBody>
      </p:sp>
      <p:sp>
        <p:nvSpPr>
          <p:cNvPr id="44" name="Shape 37"/>
          <p:cNvSpPr/>
          <p:nvPr/>
        </p:nvSpPr>
        <p:spPr>
          <a:xfrm>
            <a:off x="548640" y="3915918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45" name="Image 5" descr="/Users/schaub/Projects/Huskynarr/mediadaten/assets/logos/pptx/linkedin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045" y="3954323"/>
            <a:ext cx="197510" cy="197510"/>
          </a:xfrm>
          <a:prstGeom prst="rect">
            <a:avLst/>
          </a:prstGeom>
        </p:spPr>
      </p:pic>
      <p:sp>
        <p:nvSpPr>
          <p:cNvPr id="46" name="Text 38"/>
          <p:cNvSpPr/>
          <p:nvPr/>
        </p:nvSpPr>
        <p:spPr>
          <a:xfrm>
            <a:off x="914400" y="3915918"/>
            <a:ext cx="1508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</a:t>
            </a:r>
            <a:endParaRPr lang="de-DE" sz="1000" dirty="0"/>
          </a:p>
        </p:txBody>
      </p:sp>
      <p:sp>
        <p:nvSpPr>
          <p:cNvPr id="47" name="Shape 39"/>
          <p:cNvSpPr/>
          <p:nvPr/>
        </p:nvSpPr>
        <p:spPr>
          <a:xfrm>
            <a:off x="2560320" y="3915918"/>
            <a:ext cx="7863840" cy="274320"/>
          </a:xfrm>
          <a:prstGeom prst="roundRect">
            <a:avLst>
              <a:gd name="adj" fmla="val 10000"/>
            </a:avLst>
          </a:prstGeom>
          <a:solidFill>
            <a:srgbClr val="1C19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8" name="Shape 40"/>
          <p:cNvSpPr/>
          <p:nvPr/>
        </p:nvSpPr>
        <p:spPr>
          <a:xfrm>
            <a:off x="2560320" y="3915918"/>
            <a:ext cx="211750" cy="274320"/>
          </a:xfrm>
          <a:prstGeom prst="roundRect">
            <a:avLst>
              <a:gd name="adj" fmla="val 12955"/>
            </a:avLst>
          </a:prstGeom>
          <a:solidFill>
            <a:srgbClr val="0A66C2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9" name="Text 41"/>
          <p:cNvSpPr/>
          <p:nvPr/>
        </p:nvSpPr>
        <p:spPr>
          <a:xfrm>
            <a:off x="10515600" y="3915918"/>
            <a:ext cx="1463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9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422 | 2,0 %</a:t>
            </a:r>
            <a:endParaRPr lang="de-DE" sz="900" dirty="0"/>
          </a:p>
        </p:txBody>
      </p:sp>
      <p:sp>
        <p:nvSpPr>
          <p:cNvPr id="50" name="Text 42"/>
          <p:cNvSpPr/>
          <p:nvPr/>
        </p:nvSpPr>
        <p:spPr>
          <a:xfrm>
            <a:off x="2560320" y="4217670"/>
            <a:ext cx="786384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10.7.2026</a:t>
            </a:r>
            <a:endParaRPr lang="de-DE" sz="800" dirty="0"/>
          </a:p>
        </p:txBody>
      </p:sp>
      <p:sp>
        <p:nvSpPr>
          <p:cNvPr id="51" name="Shape 43"/>
          <p:cNvSpPr/>
          <p:nvPr/>
        </p:nvSpPr>
        <p:spPr>
          <a:xfrm>
            <a:off x="548640" y="4439412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52" name="Image 6" descr="/Users/schaub/Projects/Huskynarr/mediadaten/assets/logos/pptx/threads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045" y="4477817"/>
            <a:ext cx="197510" cy="197510"/>
          </a:xfrm>
          <a:prstGeom prst="rect">
            <a:avLst/>
          </a:prstGeom>
        </p:spPr>
      </p:pic>
      <p:sp>
        <p:nvSpPr>
          <p:cNvPr id="53" name="Text 44"/>
          <p:cNvSpPr/>
          <p:nvPr/>
        </p:nvSpPr>
        <p:spPr>
          <a:xfrm>
            <a:off x="914400" y="4439412"/>
            <a:ext cx="1508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Threads</a:t>
            </a:r>
            <a:endParaRPr lang="de-DE" sz="1000" dirty="0"/>
          </a:p>
        </p:txBody>
      </p:sp>
      <p:sp>
        <p:nvSpPr>
          <p:cNvPr id="54" name="Shape 45"/>
          <p:cNvSpPr/>
          <p:nvPr/>
        </p:nvSpPr>
        <p:spPr>
          <a:xfrm>
            <a:off x="2560320" y="4439412"/>
            <a:ext cx="7863840" cy="274320"/>
          </a:xfrm>
          <a:prstGeom prst="roundRect">
            <a:avLst>
              <a:gd name="adj" fmla="val 10000"/>
            </a:avLst>
          </a:prstGeom>
          <a:solidFill>
            <a:srgbClr val="1C19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5" name="Shape 46"/>
          <p:cNvSpPr/>
          <p:nvPr/>
        </p:nvSpPr>
        <p:spPr>
          <a:xfrm>
            <a:off x="2560320" y="4439412"/>
            <a:ext cx="182880" cy="27432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6" name="Text 47"/>
          <p:cNvSpPr/>
          <p:nvPr/>
        </p:nvSpPr>
        <p:spPr>
          <a:xfrm>
            <a:off x="10515600" y="4439412"/>
            <a:ext cx="1463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9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| &lt; 0,1 %</a:t>
            </a:r>
            <a:endParaRPr lang="de-DE" sz="900" dirty="0"/>
          </a:p>
        </p:txBody>
      </p:sp>
      <p:sp>
        <p:nvSpPr>
          <p:cNvPr id="57" name="Text 48"/>
          <p:cNvSpPr/>
          <p:nvPr/>
        </p:nvSpPr>
        <p:spPr>
          <a:xfrm>
            <a:off x="2560320" y="4741164"/>
            <a:ext cx="786384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10.7.2026</a:t>
            </a:r>
            <a:endParaRPr lang="de-DE" sz="800" dirty="0"/>
          </a:p>
        </p:txBody>
      </p:sp>
      <p:sp>
        <p:nvSpPr>
          <p:cNvPr id="58" name="Shape 49"/>
          <p:cNvSpPr/>
          <p:nvPr/>
        </p:nvSpPr>
        <p:spPr>
          <a:xfrm>
            <a:off x="548640" y="4962906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59" name="Image 7" descr="/Users/schaub/Projects/Huskynarr/mediadaten/assets/logos/pptx/bluesky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045" y="5001311"/>
            <a:ext cx="197510" cy="197510"/>
          </a:xfrm>
          <a:prstGeom prst="rect">
            <a:avLst/>
          </a:prstGeom>
        </p:spPr>
      </p:pic>
      <p:sp>
        <p:nvSpPr>
          <p:cNvPr id="60" name="Text 50"/>
          <p:cNvSpPr/>
          <p:nvPr/>
        </p:nvSpPr>
        <p:spPr>
          <a:xfrm>
            <a:off x="914400" y="4962906"/>
            <a:ext cx="1508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Bluesky</a:t>
            </a:r>
            <a:endParaRPr lang="de-DE" sz="1000" dirty="0"/>
          </a:p>
        </p:txBody>
      </p:sp>
      <p:sp>
        <p:nvSpPr>
          <p:cNvPr id="61" name="Shape 51"/>
          <p:cNvSpPr/>
          <p:nvPr/>
        </p:nvSpPr>
        <p:spPr>
          <a:xfrm>
            <a:off x="2560320" y="4962906"/>
            <a:ext cx="7863840" cy="274320"/>
          </a:xfrm>
          <a:prstGeom prst="roundRect">
            <a:avLst>
              <a:gd name="adj" fmla="val 10000"/>
            </a:avLst>
          </a:prstGeom>
          <a:solidFill>
            <a:srgbClr val="1C19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2" name="Shape 52"/>
          <p:cNvSpPr/>
          <p:nvPr/>
        </p:nvSpPr>
        <p:spPr>
          <a:xfrm>
            <a:off x="2560320" y="4962906"/>
            <a:ext cx="182880" cy="274320"/>
          </a:xfrm>
          <a:prstGeom prst="roundRect">
            <a:avLst>
              <a:gd name="adj" fmla="val 15000"/>
            </a:avLst>
          </a:prstGeom>
          <a:solidFill>
            <a:srgbClr val="0085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3" name="Text 53"/>
          <p:cNvSpPr/>
          <p:nvPr/>
        </p:nvSpPr>
        <p:spPr>
          <a:xfrm>
            <a:off x="10515600" y="4962906"/>
            <a:ext cx="1463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9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| &lt; 0,1 %</a:t>
            </a:r>
            <a:endParaRPr lang="de-DE" sz="900" dirty="0"/>
          </a:p>
        </p:txBody>
      </p:sp>
      <p:sp>
        <p:nvSpPr>
          <p:cNvPr id="64" name="Text 54"/>
          <p:cNvSpPr/>
          <p:nvPr/>
        </p:nvSpPr>
        <p:spPr>
          <a:xfrm>
            <a:off x="2560320" y="5264658"/>
            <a:ext cx="786384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11.7.2026</a:t>
            </a:r>
            <a:endParaRPr lang="de-DE" sz="800" dirty="0"/>
          </a:p>
        </p:txBody>
      </p:sp>
      <p:sp>
        <p:nvSpPr>
          <p:cNvPr id="65" name="Shape 55"/>
          <p:cNvSpPr/>
          <p:nvPr/>
        </p:nvSpPr>
        <p:spPr>
          <a:xfrm>
            <a:off x="694944" y="5760720"/>
            <a:ext cx="10835640" cy="731520"/>
          </a:xfrm>
          <a:prstGeom prst="roundRect">
            <a:avLst>
              <a:gd name="adj" fmla="val 10000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66" name="Shape 56"/>
          <p:cNvSpPr/>
          <p:nvPr/>
        </p:nvSpPr>
        <p:spPr>
          <a:xfrm>
            <a:off x="694944" y="5760720"/>
            <a:ext cx="10835640" cy="27432"/>
          </a:xfrm>
          <a:prstGeom prst="rect">
            <a:avLst/>
          </a:prstGeom>
          <a:solidFill>
            <a:srgbClr val="84CC1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7" name="Text 57"/>
          <p:cNvSpPr/>
          <p:nvPr/>
        </p:nvSpPr>
        <p:spPr>
          <a:xfrm>
            <a:off x="914400" y="5971032"/>
            <a:ext cx="10332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de-DE" altLang="en-US" sz="11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Kontakt für Kampagnenstart: management@secret-unicorn.agency | https://huskynarr.de</a:t>
            </a:r>
            <a:endParaRPr lang="de-DE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Huskynarr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Huskynarr · Media Kit · Sales</dc:title>
  <dc:subject>Mediadaten und Kooperationsinformationen</dc:subject>
  <dc:creator>Huskynarr</dc:creator>
  <cp:lastModifiedBy>Huskynarr</cp:lastModifiedBy>
  <cp:revision>1</cp:revision>
  <dcterms:created xsi:type="dcterms:W3CDTF">2026-07-11T08:06:04Z</dcterms:created>
  <dcterms:modified xsi:type="dcterms:W3CDTF">2026-07-11T08:06:04Z</dcterms:modified>
</cp:coreProperties>
</file>